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0" r:id="rId6"/>
    <p:sldId id="272" r:id="rId7"/>
    <p:sldId id="273" r:id="rId8"/>
    <p:sldId id="261" r:id="rId9"/>
    <p:sldId id="275" r:id="rId10"/>
    <p:sldId id="270" r:id="rId11"/>
    <p:sldId id="279" r:id="rId12"/>
    <p:sldId id="276" r:id="rId13"/>
    <p:sldId id="277" r:id="rId14"/>
    <p:sldId id="262" r:id="rId15"/>
    <p:sldId id="280" r:id="rId16"/>
    <p:sldId id="278" r:id="rId17"/>
    <p:sldId id="263" r:id="rId18"/>
    <p:sldId id="264" r:id="rId19"/>
    <p:sldId id="265" r:id="rId20"/>
    <p:sldId id="268" r:id="rId21"/>
    <p:sldId id="269" r:id="rId22"/>
    <p:sldId id="266" r:id="rId23"/>
    <p:sldId id="267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EAA7-6586-4A78-A565-E6AE47981872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E55-96E6-49B4-8931-2A49658724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04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EAA7-6586-4A78-A565-E6AE47981872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E55-96E6-49B4-8931-2A49658724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10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EAA7-6586-4A78-A565-E6AE47981872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E55-96E6-49B4-8931-2A49658724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73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EAA7-6586-4A78-A565-E6AE47981872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E55-96E6-49B4-8931-2A49658724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816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EAA7-6586-4A78-A565-E6AE47981872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E55-96E6-49B4-8931-2A49658724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12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EAA7-6586-4A78-A565-E6AE47981872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E55-96E6-49B4-8931-2A49658724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87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EAA7-6586-4A78-A565-E6AE47981872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E55-96E6-49B4-8931-2A49658724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08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EAA7-6586-4A78-A565-E6AE47981872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E55-96E6-49B4-8931-2A49658724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41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EAA7-6586-4A78-A565-E6AE47981872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E55-96E6-49B4-8931-2A49658724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227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EAA7-6586-4A78-A565-E6AE47981872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E55-96E6-49B4-8931-2A49658724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03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EAA7-6586-4A78-A565-E6AE47981872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E55-96E6-49B4-8931-2A49658724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8EAA7-6586-4A78-A565-E6AE47981872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EDE55-96E6-49B4-8931-2A49658724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8.png"/><Relationship Id="rId7" Type="http://schemas.openxmlformats.org/officeDocument/2006/relationships/image" Target="../media/image4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61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12" Type="http://schemas.openxmlformats.org/officeDocument/2006/relationships/image" Target="../media/image6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0.png"/><Relationship Id="rId11" Type="http://schemas.openxmlformats.org/officeDocument/2006/relationships/image" Target="../media/image59.png"/><Relationship Id="rId5" Type="http://schemas.openxmlformats.org/officeDocument/2006/relationships/image" Target="../media/image360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350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61.png"/><Relationship Id="rId18" Type="http://schemas.openxmlformats.org/officeDocument/2006/relationships/image" Target="../media/image80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60.png"/><Relationship Id="rId17" Type="http://schemas.openxmlformats.org/officeDocument/2006/relationships/image" Target="../media/image79.png"/><Relationship Id="rId2" Type="http://schemas.openxmlformats.org/officeDocument/2006/relationships/image" Target="../media/image70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11" Type="http://schemas.openxmlformats.org/officeDocument/2006/relationships/image" Target="../media/image59.png"/><Relationship Id="rId5" Type="http://schemas.openxmlformats.org/officeDocument/2006/relationships/image" Target="../media/image73.png"/><Relationship Id="rId15" Type="http://schemas.openxmlformats.org/officeDocument/2006/relationships/image" Target="../media/image77.png"/><Relationship Id="rId10" Type="http://schemas.openxmlformats.org/officeDocument/2006/relationships/image" Target="../media/image58.png"/><Relationship Id="rId19" Type="http://schemas.openxmlformats.org/officeDocument/2006/relationships/image" Target="../media/image81.png"/><Relationship Id="rId4" Type="http://schemas.openxmlformats.org/officeDocument/2006/relationships/image" Target="../media/image7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65.png"/><Relationship Id="rId4" Type="http://schemas.openxmlformats.org/officeDocument/2006/relationships/image" Target="../media/image83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7.emf"/><Relationship Id="rId7" Type="http://schemas.openxmlformats.org/officeDocument/2006/relationships/image" Target="../media/image89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69.emf"/><Relationship Id="rId4" Type="http://schemas.openxmlformats.org/officeDocument/2006/relationships/image" Target="../media/image68.emf"/><Relationship Id="rId9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96.emf"/><Relationship Id="rId7" Type="http://schemas.openxmlformats.org/officeDocument/2006/relationships/image" Target="../media/image660.png"/><Relationship Id="rId12" Type="http://schemas.openxmlformats.org/officeDocument/2006/relationships/image" Target="../media/image71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0.png"/><Relationship Id="rId11" Type="http://schemas.openxmlformats.org/officeDocument/2006/relationships/image" Target="../media/image700.png"/><Relationship Id="rId5" Type="http://schemas.openxmlformats.org/officeDocument/2006/relationships/image" Target="../media/image640.png"/><Relationship Id="rId10" Type="http://schemas.openxmlformats.org/officeDocument/2006/relationships/image" Target="../media/image690.png"/><Relationship Id="rId4" Type="http://schemas.openxmlformats.org/officeDocument/2006/relationships/image" Target="../media/image97.emf"/><Relationship Id="rId9" Type="http://schemas.openxmlformats.org/officeDocument/2006/relationships/image" Target="../media/image6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22.png"/><Relationship Id="rId5" Type="http://schemas.openxmlformats.org/officeDocument/2006/relationships/image" Target="../media/image33.png"/><Relationship Id="rId15" Type="http://schemas.openxmlformats.org/officeDocument/2006/relationships/image" Target="../media/image29.png"/><Relationship Id="rId10" Type="http://schemas.openxmlformats.org/officeDocument/2006/relationships/image" Target="../media/image21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4800" dirty="0" smtClean="0"/>
                  <a:t>CP Violation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4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4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TW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TW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TW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sz="480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TW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TW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4800" dirty="0" smtClean="0"/>
                  <a:t>Decays and Tests for SU(3) Flavor Symmetry Predictions</a:t>
                </a:r>
                <a:endParaRPr lang="zh-TW" altLang="en-US" sz="4800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0">
                <a:blip r:embed="rId2"/>
                <a:stretch>
                  <a:fillRect b="-137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Xiao-Gang He , Siao-Fong Li, and </a:t>
            </a:r>
            <a:r>
              <a:rPr lang="en-US" altLang="zh-TW" dirty="0" err="1" smtClean="0"/>
              <a:t>Hsiu</a:t>
            </a:r>
            <a:r>
              <a:rPr lang="en-US" altLang="zh-TW" dirty="0" err="1"/>
              <a:t>-</a:t>
            </a:r>
            <a:r>
              <a:rPr lang="en-US" altLang="zh-TW" dirty="0" err="1" smtClean="0"/>
              <a:t>Hsien</a:t>
            </a:r>
            <a:r>
              <a:rPr lang="en-US" altLang="zh-TW" dirty="0" smtClean="0"/>
              <a:t> </a:t>
            </a:r>
            <a:r>
              <a:rPr lang="en-US" altLang="zh-TW" dirty="0" smtClean="0"/>
              <a:t>Lin</a:t>
            </a:r>
          </a:p>
          <a:p>
            <a:r>
              <a:rPr lang="en-US" altLang="zh-TW" dirty="0" smtClean="0"/>
              <a:t>NTU</a:t>
            </a:r>
            <a:endParaRPr lang="en-US" altLang="zh-TW" dirty="0"/>
          </a:p>
          <a:p>
            <a:r>
              <a:rPr lang="en-US" altLang="zh-TW" dirty="0" smtClean="0"/>
              <a:t>JHEP08(2013)065</a:t>
            </a:r>
          </a:p>
        </p:txBody>
      </p:sp>
    </p:spTree>
    <p:extLst>
      <p:ext uri="{BB962C8B-B14F-4D97-AF65-F5344CB8AC3E}">
        <p14:creationId xmlns:p14="http://schemas.microsoft.com/office/powerpoint/2010/main" val="40872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Introduction-</a:t>
            </a:r>
            <a:br>
              <a:rPr lang="en-US" altLang="zh-TW" dirty="0" smtClean="0"/>
            </a:br>
            <a:r>
              <a:rPr lang="en-US" altLang="zh-TW" dirty="0" smtClean="0"/>
              <a:t>SU(3) Flavor Symmetry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SU(3) flavor symmetry</a:t>
            </a:r>
          </a:p>
          <a:p>
            <a:pPr marL="0" indent="0">
              <a:buNone/>
            </a:pPr>
            <a:r>
              <a:rPr lang="en-US" altLang="zh-TW" dirty="0" smtClean="0"/>
              <a:t>     </a:t>
            </a:r>
            <a:r>
              <a:rPr lang="en-US" altLang="zh-TW" dirty="0" err="1" smtClean="0"/>
              <a:t>Lagrangian</a:t>
            </a:r>
            <a:r>
              <a:rPr lang="en-US" altLang="zh-TW" dirty="0" smtClean="0"/>
              <a:t> isn’t affected by flavor transformation.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11" y="3496099"/>
            <a:ext cx="1115223" cy="157585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896" y="3489774"/>
            <a:ext cx="1444802" cy="151471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096" y="3696274"/>
            <a:ext cx="1432606" cy="149847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857" y="3696274"/>
            <a:ext cx="1357954" cy="1423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05892" y="5435657"/>
                <a:ext cx="3166957" cy="377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acc>
                        <m:accPr>
                          <m:chr m:val="̅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acc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⨁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⨁</m:t>
                      </m:r>
                      <m:acc>
                        <m:accPr>
                          <m:chr m:val="̅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92" y="5435657"/>
                <a:ext cx="3166957" cy="377604"/>
              </a:xfrm>
              <a:prstGeom prst="rect">
                <a:avLst/>
              </a:prstGeom>
              <a:blipFill rotWithShape="0">
                <a:blip r:embed="rId6"/>
                <a:stretch>
                  <a:fillRect l="-1731" t="-1613" r="-11923" b="-177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004803" y="5555779"/>
                <a:ext cx="931345" cy="370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⨂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400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803" y="5555779"/>
                <a:ext cx="931345" cy="370101"/>
              </a:xfrm>
              <a:prstGeom prst="rect">
                <a:avLst/>
              </a:prstGeom>
              <a:blipFill rotWithShape="0">
                <a:blip r:embed="rId7"/>
                <a:stretch>
                  <a:fillRect l="-11111" t="-24590" r="-45098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9613798" y="5349686"/>
                <a:ext cx="2066137" cy="377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⨂8</m:t>
                    </m:r>
                  </m:oMath>
                </a14:m>
                <a:r>
                  <a:rPr lang="en-US" altLang="zh-TW" sz="2400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acc>
                    <m:r>
                      <a:rPr lang="zh-TW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⨁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acc>
                      <m:accPr>
                        <m:chr m:val="̅"/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798" y="5349686"/>
                <a:ext cx="2066137" cy="377604"/>
              </a:xfrm>
              <a:prstGeom prst="rect">
                <a:avLst/>
              </a:prstGeom>
              <a:blipFill rotWithShape="0">
                <a:blip r:embed="rId8"/>
                <a:stretch>
                  <a:fillRect l="-5015" t="-22581" r="-15634" b="-483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578434" y="2793922"/>
                <a:ext cx="6175217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4.2 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𝑄𝑐𝐷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≅1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434" y="2793922"/>
                <a:ext cx="6175217" cy="46128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05" y="3471496"/>
            <a:ext cx="1710527" cy="1418684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27" y="5071956"/>
            <a:ext cx="1612941" cy="13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Introduction-</a:t>
            </a:r>
            <a:br>
              <a:rPr lang="en-US" altLang="zh-TW" dirty="0"/>
            </a:br>
            <a:r>
              <a:rPr lang="en-US" altLang="zh-TW" dirty="0"/>
              <a:t>SU(3) Flavor Symmetry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Effective Hamilton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73" y="2322228"/>
            <a:ext cx="6431425" cy="1755302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9107866" y="2210774"/>
            <a:ext cx="758986" cy="7540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22" y="4261170"/>
            <a:ext cx="2298413" cy="5333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40" y="5148568"/>
            <a:ext cx="3769813" cy="1239531"/>
          </a:xfrm>
          <a:prstGeom prst="rect">
            <a:avLst/>
          </a:prstGeom>
        </p:spPr>
      </p:pic>
      <p:cxnSp>
        <p:nvCxnSpPr>
          <p:cNvPr id="9" name="直線接點 8"/>
          <p:cNvCxnSpPr/>
          <p:nvPr/>
        </p:nvCxnSpPr>
        <p:spPr>
          <a:xfrm>
            <a:off x="8242234" y="2587786"/>
            <a:ext cx="865632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1167273" y="2193978"/>
            <a:ext cx="783447" cy="1890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 flipV="1">
            <a:off x="9788481" y="1814195"/>
            <a:ext cx="991478" cy="517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690054" y="2815111"/>
            <a:ext cx="1075482" cy="481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699538" y="4015573"/>
            <a:ext cx="865632" cy="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9603605" y="4000449"/>
            <a:ext cx="1176354" cy="28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9623242" y="4700210"/>
            <a:ext cx="1321955" cy="78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/>
          <p:cNvSpPr/>
          <p:nvPr/>
        </p:nvSpPr>
        <p:spPr>
          <a:xfrm>
            <a:off x="9642751" y="3954477"/>
            <a:ext cx="448202" cy="8400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6096918" y="2193978"/>
            <a:ext cx="841248" cy="724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8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TW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SU(3) Prediction For CP Asymmetry In </a:t>
                </a:r>
                <a:br>
                  <a:rPr lang="en-US" altLang="zh-TW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TW" alt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dirty="0">
                    <a:solidFill>
                      <a:prstClr val="black"/>
                    </a:solidFill>
                  </a:rPr>
                  <a:t>     &amp;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TW" alt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3364" b="-216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1616286"/>
            <a:ext cx="7420483" cy="50426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39359" y="402713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1"/>
                </a:solidFill>
              </a:rPr>
              <a:t>q</a:t>
            </a:r>
            <a:r>
              <a:rPr lang="en-US" altLang="zh-TW" sz="2400" dirty="0" smtClean="0">
                <a:solidFill>
                  <a:schemeClr val="accent1"/>
                </a:solidFill>
              </a:rPr>
              <a:t>=d</a:t>
            </a:r>
            <a:endParaRPr lang="zh-TW" altLang="en-US" sz="2400" dirty="0">
              <a:solidFill>
                <a:schemeClr val="accent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81037" y="5146662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1"/>
                </a:solidFill>
              </a:rPr>
              <a:t>q=s</a:t>
            </a:r>
            <a:endParaRPr lang="zh-TW" altLang="en-US" sz="2400" dirty="0">
              <a:solidFill>
                <a:schemeClr val="accent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345708" y="5852345"/>
            <a:ext cx="374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 Savage et al. , Phys</a:t>
            </a:r>
            <a:r>
              <a:rPr lang="en-US" altLang="zh-TW" dirty="0">
                <a:solidFill>
                  <a:srgbClr val="FF0000"/>
                </a:solidFill>
              </a:rPr>
              <a:t>. Rev. D 39, 3346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59" y="2217872"/>
            <a:ext cx="6806349" cy="153650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34" y="4027130"/>
            <a:ext cx="8931311" cy="67137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803" y="2741056"/>
            <a:ext cx="2298413" cy="53333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035" y="5004540"/>
            <a:ext cx="8931310" cy="77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TW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SU(3) Prediction For CP Asymmetry In </a:t>
                </a:r>
                <a:br>
                  <a:rPr lang="en-US" altLang="zh-TW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TW" alt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dirty="0">
                    <a:solidFill>
                      <a:prstClr val="black"/>
                    </a:solidFill>
                  </a:rPr>
                  <a:t>     &amp;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TW" alt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3364" b="-216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33" y="2245167"/>
            <a:ext cx="10133333" cy="97777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471" y="3777424"/>
            <a:ext cx="76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algn="ctr"/>
                <a:r>
                  <a:rPr lang="en-US" altLang="zh-TW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SU(3) Prediction For CP </a:t>
                </a:r>
                <a:r>
                  <a:rPr lang="en-US" altLang="zh-TW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altLang="zh-TW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symmetry In </a:t>
                </a:r>
                <a:br>
                  <a:rPr lang="en-US" altLang="zh-TW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b="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TW" altLang="en-US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prstClr val="black"/>
                    </a:solidFill>
                  </a:rPr>
                  <a:t>     &amp;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TW" b="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TW" altLang="en-US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5668" b="-235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249424" y="1690688"/>
                <a:ext cx="477695" cy="440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424" y="1690688"/>
                <a:ext cx="477695" cy="4405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671812" y="1618586"/>
                <a:ext cx="6197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endParaRPr lang="zh-TW" altLang="en-US" sz="2800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812" y="1618586"/>
                <a:ext cx="61977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9608" t="-12941" b="-3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413504" y="1695529"/>
                <a:ext cx="4792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04" y="1695529"/>
                <a:ext cx="47929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886348" y="1690688"/>
                <a:ext cx="432811" cy="440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348" y="1690688"/>
                <a:ext cx="432811" cy="4405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293286" y="1710919"/>
                <a:ext cx="4344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286" y="1710919"/>
                <a:ext cx="43441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9082055" y="1644522"/>
                <a:ext cx="619772" cy="53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</m:acc>
                  </m:oMath>
                </a14:m>
                <a:endParaRPr lang="zh-TW" altLang="en-US" sz="280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055" y="1644522"/>
                <a:ext cx="619772" cy="532903"/>
              </a:xfrm>
              <a:prstGeom prst="rect">
                <a:avLst/>
              </a:prstGeom>
              <a:blipFill rotWithShape="0">
                <a:blip r:embed="rId8"/>
                <a:stretch>
                  <a:fillRect l="-20588" t="-11494" b="-31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接點 21"/>
          <p:cNvCxnSpPr/>
          <p:nvPr/>
        </p:nvCxnSpPr>
        <p:spPr>
          <a:xfrm>
            <a:off x="6095999" y="2126416"/>
            <a:ext cx="1" cy="190913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07" y="2206000"/>
            <a:ext cx="1828800" cy="1524000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5" y="2177425"/>
            <a:ext cx="1828800" cy="15525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77" y="2206393"/>
            <a:ext cx="1828800" cy="19526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36" y="2133462"/>
            <a:ext cx="1828800" cy="20097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53" y="2133462"/>
            <a:ext cx="1828800" cy="1981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99" y="2200137"/>
            <a:ext cx="1828800" cy="19431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1829" y="4162889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矩形 40"/>
              <p:cNvSpPr/>
              <p:nvPr/>
            </p:nvSpPr>
            <p:spPr>
              <a:xfrm>
                <a:off x="1258973" y="5213350"/>
                <a:ext cx="402995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𝑢𝑏</m:t>
                        </m:r>
                      </m:sub>
                    </m:sSub>
                    <m:sSubSup>
                      <m:sSubSupPr>
                        <m:ctrlP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  <m:sup>
                        <m: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TW" sz="2800" dirty="0">
                    <a:solidFill>
                      <a:srgbClr val="00B0F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𝑐𝑏</m:t>
                        </m:r>
                      </m:sub>
                    </m:sSub>
                    <m:sSubSup>
                      <m:sSubSupPr>
                        <m:ctrlP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  <m:sup>
                        <m: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TW" sz="2800" dirty="0">
                    <a:solidFill>
                      <a:srgbClr val="00B0F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𝑡𝑏</m:t>
                        </m:r>
                      </m:sub>
                    </m:sSub>
                    <m:sSubSup>
                      <m:sSubSupPr>
                        <m:ctrlP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  <m:sup>
                        <m:r>
                          <a:rPr lang="en-US" altLang="zh-TW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TW" alt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973" y="5213350"/>
                <a:ext cx="4029952" cy="523220"/>
              </a:xfrm>
              <a:prstGeom prst="rect">
                <a:avLst/>
              </a:prstGeom>
              <a:blipFill rotWithShape="0">
                <a:blip r:embed="rId1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4657475" y="4177435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</a:t>
            </a:r>
            <a:endParaRPr lang="zh-TW" alt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97271" y="4143237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</a:t>
            </a:r>
            <a:endParaRPr lang="zh-TW" alt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2727119" y="4245705"/>
            <a:ext cx="944693" cy="855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3671812" y="4596384"/>
            <a:ext cx="489365" cy="1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2010375" y="4596384"/>
            <a:ext cx="716744" cy="1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108417" y="4165778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09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algn="ctr"/>
                <a:r>
                  <a:rPr lang="en-US" altLang="zh-TW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SU(3) Prediction For CP </a:t>
                </a:r>
                <a:r>
                  <a:rPr lang="en-US" altLang="zh-TW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</a:t>
                </a:r>
                <a:r>
                  <a:rPr lang="en-US" altLang="zh-TW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symmetry In </a:t>
                </a:r>
                <a:br>
                  <a:rPr lang="en-US" altLang="zh-TW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b="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TW" altLang="en-US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prstClr val="black"/>
                    </a:solidFill>
                  </a:rPr>
                  <a:t>     &amp;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TW" b="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TW" altLang="en-US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TW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3364" b="-216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249424" y="1690688"/>
                <a:ext cx="477695" cy="440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424" y="1690688"/>
                <a:ext cx="477695" cy="4405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671812" y="1618586"/>
                <a:ext cx="6197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endParaRPr lang="zh-TW" altLang="en-US" sz="2800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812" y="1618586"/>
                <a:ext cx="61977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9608" t="-12941" b="-3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413504" y="1695529"/>
                <a:ext cx="4792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04" y="1695529"/>
                <a:ext cx="47929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886348" y="1690688"/>
                <a:ext cx="432811" cy="440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348" y="1690688"/>
                <a:ext cx="432811" cy="4405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293286" y="1710919"/>
                <a:ext cx="4344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286" y="1710919"/>
                <a:ext cx="43441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9082055" y="1644522"/>
                <a:ext cx="619772" cy="53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</m:acc>
                  </m:oMath>
                </a14:m>
                <a:endParaRPr lang="zh-TW" altLang="en-US" sz="280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055" y="1644522"/>
                <a:ext cx="619772" cy="532903"/>
              </a:xfrm>
              <a:prstGeom prst="rect">
                <a:avLst/>
              </a:prstGeom>
              <a:blipFill rotWithShape="0">
                <a:blip r:embed="rId8"/>
                <a:stretch>
                  <a:fillRect l="-20588" t="-11494" b="-31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接點 21"/>
          <p:cNvCxnSpPr/>
          <p:nvPr/>
        </p:nvCxnSpPr>
        <p:spPr>
          <a:xfrm>
            <a:off x="6095999" y="2126416"/>
            <a:ext cx="1" cy="190913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07" y="2206000"/>
            <a:ext cx="1828800" cy="1524000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5" y="2177425"/>
            <a:ext cx="1828800" cy="15525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77" y="2206393"/>
            <a:ext cx="1828800" cy="19526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36" y="2133462"/>
            <a:ext cx="1828800" cy="20097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53" y="2133462"/>
            <a:ext cx="1828800" cy="1981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99" y="2200137"/>
            <a:ext cx="1828800" cy="1943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06364" y="4697513"/>
                <a:ext cx="4860754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𝑢𝑏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𝑢𝑠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4" y="4697513"/>
                <a:ext cx="4860754" cy="374333"/>
              </a:xfrm>
              <a:prstGeom prst="rect">
                <a:avLst/>
              </a:prstGeom>
              <a:blipFill rotWithShape="0">
                <a:blip r:embed="rId15"/>
                <a:stretch>
                  <a:fillRect l="-1003" r="-877" b="-196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91616" y="5657470"/>
                <a:ext cx="4875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𝑢𝑏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𝑢𝑠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6" y="5657470"/>
                <a:ext cx="4875502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000" t="-3279" r="-875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886348" y="4776577"/>
                <a:ext cx="4967578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𝑢𝑏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𝑡𝑑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348" y="4776577"/>
                <a:ext cx="4967578" cy="374333"/>
              </a:xfrm>
              <a:prstGeom prst="rect">
                <a:avLst/>
              </a:prstGeom>
              <a:blipFill rotWithShape="0">
                <a:blip r:embed="rId17"/>
                <a:stretch>
                  <a:fillRect l="-982" r="-736" b="-196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6886348" y="5784574"/>
                <a:ext cx="4982326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𝑢𝑏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𝑡𝑑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348" y="5784574"/>
                <a:ext cx="4982326" cy="374333"/>
              </a:xfrm>
              <a:prstGeom prst="rect">
                <a:avLst/>
              </a:prstGeom>
              <a:blipFill rotWithShape="0">
                <a:blip r:embed="rId18"/>
                <a:stretch>
                  <a:fillRect l="-1102" t="-3279" r="-734" b="-196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橢圓 31"/>
          <p:cNvSpPr/>
          <p:nvPr/>
        </p:nvSpPr>
        <p:spPr>
          <a:xfrm>
            <a:off x="3331737" y="4713656"/>
            <a:ext cx="361950" cy="342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3283603" y="5684756"/>
            <a:ext cx="361950" cy="342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10132453" y="4767380"/>
            <a:ext cx="361950" cy="342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11506724" y="4805152"/>
            <a:ext cx="361950" cy="34204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4637257" y="4733294"/>
            <a:ext cx="361950" cy="34204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4605168" y="5707382"/>
            <a:ext cx="361950" cy="34204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4526684" y="4489224"/>
                <a:ext cx="3530838" cy="263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4.2 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𝑄𝑐𝐷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≅1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684" y="4489224"/>
                <a:ext cx="3530838" cy="263662"/>
              </a:xfrm>
              <a:prstGeom prst="rect">
                <a:avLst/>
              </a:prstGeom>
              <a:blipFill rotWithShape="0">
                <a:blip r:embed="rId19"/>
                <a:stretch>
                  <a:fillRect l="-345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字方塊 38"/>
          <p:cNvSpPr txBox="1"/>
          <p:nvPr/>
        </p:nvSpPr>
        <p:spPr>
          <a:xfrm>
            <a:off x="5523079" y="4227280"/>
            <a:ext cx="170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SU(3) Symmetry</a:t>
            </a:r>
            <a:endParaRPr lang="zh-TW" altLang="en-US" dirty="0"/>
          </a:p>
        </p:txBody>
      </p:sp>
      <p:sp>
        <p:nvSpPr>
          <p:cNvPr id="40" name="弧形箭號 (下彎) 39"/>
          <p:cNvSpPr/>
          <p:nvPr/>
        </p:nvSpPr>
        <p:spPr>
          <a:xfrm>
            <a:off x="4168028" y="4097504"/>
            <a:ext cx="4363019" cy="609600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2" name="弧形箭號 (左彎) 41"/>
          <p:cNvSpPr/>
          <p:nvPr/>
        </p:nvSpPr>
        <p:spPr>
          <a:xfrm>
            <a:off x="4967118" y="5109426"/>
            <a:ext cx="228310" cy="548044"/>
          </a:xfrm>
          <a:prstGeom prst="curved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TW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SU(3) Prediction For CP Asymmetry In </a:t>
                </a:r>
                <a:br>
                  <a:rPr lang="en-US" altLang="zh-TW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TW" alt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dirty="0">
                    <a:solidFill>
                      <a:prstClr val="black"/>
                    </a:solidFill>
                  </a:rPr>
                  <a:t>     &amp;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TW" alt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3364" b="-216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083417" y="5543222"/>
                <a:ext cx="558345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17" y="5543222"/>
                <a:ext cx="558345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083417" y="4837506"/>
                <a:ext cx="55113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𝑢𝑏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𝑢𝑑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𝑡𝑏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𝑡𝑑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𝑢𝑏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𝑢𝑠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𝑡𝑏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17" y="4837506"/>
                <a:ext cx="551131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88284" y="1703678"/>
                <a:ext cx="4860754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𝑢𝑏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𝑢𝑠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84" y="1703678"/>
                <a:ext cx="4860754" cy="374333"/>
              </a:xfrm>
              <a:prstGeom prst="rect">
                <a:avLst/>
              </a:prstGeom>
              <a:blipFill rotWithShape="0">
                <a:blip r:embed="rId5"/>
                <a:stretch>
                  <a:fillRect l="-1003" r="-877" b="-177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73536" y="2302303"/>
                <a:ext cx="4875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𝑢𝑏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𝑢𝑠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36" y="2302303"/>
                <a:ext cx="487550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25" t="-5000" r="-750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068268" y="1782742"/>
                <a:ext cx="4967578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𝑢𝑏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𝑡𝑑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268" y="1782742"/>
                <a:ext cx="4967578" cy="374333"/>
              </a:xfrm>
              <a:prstGeom prst="rect">
                <a:avLst/>
              </a:prstGeom>
              <a:blipFill rotWithShape="0">
                <a:blip r:embed="rId7"/>
                <a:stretch>
                  <a:fillRect l="-859" r="-859" b="-177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053520" y="2297302"/>
                <a:ext cx="4982326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𝑢𝑏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𝑡𝑑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520" y="2297302"/>
                <a:ext cx="4982326" cy="374333"/>
              </a:xfrm>
              <a:prstGeom prst="rect">
                <a:avLst/>
              </a:prstGeom>
              <a:blipFill rotWithShape="0">
                <a:blip r:embed="rId8"/>
                <a:stretch>
                  <a:fillRect l="-979" t="-3279" r="-857" b="-196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圖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8456" y="2788316"/>
            <a:ext cx="7453968" cy="1206349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9726" y="4124022"/>
            <a:ext cx="6171428" cy="5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Breaking Effects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Deviation from experiment and theory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We can’t conclude that large SU(3) breaking in the relation.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237076" y="1910969"/>
                <a:ext cx="5717847" cy="98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𝐵𝑟</m:t>
                        </m:r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𝐵𝑟</m:t>
                        </m:r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sub>
                        </m:sSub>
                      </m:den>
                    </m:f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800" dirty="0" smtClean="0"/>
                  <a:t>0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076" y="1910969"/>
                <a:ext cx="5717847" cy="985719"/>
              </a:xfrm>
              <a:prstGeom prst="rect">
                <a:avLst/>
              </a:prstGeom>
              <a:blipFill rotWithShape="0">
                <a:blip r:embed="rId2"/>
                <a:stretch>
                  <a:fillRect r="-11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4030630"/>
                  </p:ext>
                </p:extLst>
              </p:nvPr>
            </p:nvGraphicFramePr>
            <p:xfrm>
              <a:off x="2436439" y="3413760"/>
              <a:ext cx="4403273" cy="185897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900555"/>
                    <a:gridCol w="2502718"/>
                  </a:tblGrid>
                  <a:tr h="311201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zh-TW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</a:tr>
                  <a:tr h="371823">
                    <a:tc>
                      <a:txBody>
                        <a:bodyPr/>
                        <a:lstStyle/>
                        <a:p>
                          <a:r>
                            <a:rPr lang="en-US" altLang="zh-TW" dirty="0" err="1" smtClean="0"/>
                            <a:t>LHCb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mtClean="0">
                                    <a:latin typeface="Cambria Math" panose="02040503050406030204" pitchFamily="18" charset="0"/>
                                  </a:rPr>
                                  <m:t>1.06±0.24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</a:tr>
                  <a:tr h="371823">
                    <a:tc>
                      <a:txBody>
                        <a:bodyPr/>
                        <a:lstStyle/>
                        <a:p>
                          <a:r>
                            <a:rPr lang="en-US" altLang="zh-TW" dirty="0" err="1" smtClean="0"/>
                            <a:t>LHCb+PDG+CDF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mtClean="0">
                                    <a:latin typeface="Cambria Math" panose="02040503050406030204" pitchFamily="18" charset="0"/>
                                  </a:rPr>
                                  <m:t>1.15±0.22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</a:tr>
                  <a:tr h="377745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QCD Factorization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mtClean="0">
                                        <a:latin typeface="Cambria Math" panose="02040503050406030204" pitchFamily="18" charset="0"/>
                                      </a:rPr>
                                      <m:t>1.15</m:t>
                                    </m:r>
                                  </m:e>
                                  <m:sub>
                                    <m:r>
                                      <a:rPr lang="en-US" altLang="zh-TW" smtClean="0">
                                        <a:latin typeface="Cambria Math" panose="02040503050406030204" pitchFamily="18" charset="0"/>
                                      </a:rPr>
                                      <m:t>−0.29</m:t>
                                    </m:r>
                                  </m:sub>
                                  <m:sup>
                                    <m:r>
                                      <a:rPr lang="en-US" altLang="zh-TW" smtClean="0">
                                        <a:latin typeface="Cambria Math" panose="02040503050406030204" pitchFamily="18" charset="0"/>
                                      </a:rPr>
                                      <m:t>+0.52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</a:tr>
                  <a:tr h="371823">
                    <a:tc>
                      <a:txBody>
                        <a:bodyPr/>
                        <a:lstStyle/>
                        <a:p>
                          <a:r>
                            <a:rPr lang="en-US" altLang="zh-TW" dirty="0" err="1" smtClean="0"/>
                            <a:t>pQCD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mtClean="0">
                                    <a:latin typeface="Cambria Math" panose="02040503050406030204" pitchFamily="18" charset="0"/>
                                  </a:rPr>
                                  <m:t>1.00±0.10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4030630"/>
                  </p:ext>
                </p:extLst>
              </p:nvPr>
            </p:nvGraphicFramePr>
            <p:xfrm>
              <a:off x="2436439" y="3413760"/>
              <a:ext cx="4403273" cy="185897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900555"/>
                    <a:gridCol w="2502718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6156" t="-3333" r="-1217" b="-433333"/>
                          </a:stretch>
                        </a:blipFill>
                      </a:tcPr>
                    </a:tc>
                  </a:tr>
                  <a:tr h="371823">
                    <a:tc>
                      <a:txBody>
                        <a:bodyPr/>
                        <a:lstStyle/>
                        <a:p>
                          <a:r>
                            <a:rPr lang="en-US" altLang="zh-TW" dirty="0" err="1" smtClean="0"/>
                            <a:t>LHCb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6156" t="-101639" r="-1217" b="-326230"/>
                          </a:stretch>
                        </a:blipFill>
                      </a:tcPr>
                    </a:tc>
                  </a:tr>
                  <a:tr h="371823">
                    <a:tc>
                      <a:txBody>
                        <a:bodyPr/>
                        <a:lstStyle/>
                        <a:p>
                          <a:r>
                            <a:rPr lang="en-US" altLang="zh-TW" dirty="0" err="1" smtClean="0"/>
                            <a:t>LHCb+PDG+CDF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6156" t="-201639" r="-1217" b="-226230"/>
                          </a:stretch>
                        </a:blipFill>
                      </a:tcPr>
                    </a:tc>
                  </a:tr>
                  <a:tr h="377745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QCD Factorization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6156" t="-296774" r="-1217" b="-122581"/>
                          </a:stretch>
                        </a:blipFill>
                      </a:tcPr>
                    </a:tc>
                  </a:tr>
                  <a:tr h="371823">
                    <a:tc>
                      <a:txBody>
                        <a:bodyPr/>
                        <a:lstStyle/>
                        <a:p>
                          <a:r>
                            <a:rPr lang="en-US" altLang="zh-TW" dirty="0" err="1" smtClean="0"/>
                            <a:t>pQCD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6156" t="-403279" r="-121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文字方塊 4"/>
          <p:cNvSpPr txBox="1"/>
          <p:nvPr/>
        </p:nvSpPr>
        <p:spPr>
          <a:xfrm>
            <a:off x="683001" y="4005997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48355" y="4722148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Theory</a:t>
            </a:r>
            <a:endParaRPr lang="zh-TW" altLang="en-US" dirty="0"/>
          </a:p>
        </p:txBody>
      </p:sp>
      <p:sp>
        <p:nvSpPr>
          <p:cNvPr id="9" name="左大括弧 8"/>
          <p:cNvSpPr/>
          <p:nvPr/>
        </p:nvSpPr>
        <p:spPr>
          <a:xfrm>
            <a:off x="1945975" y="3911046"/>
            <a:ext cx="329184" cy="5592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左大括弧 9"/>
          <p:cNvSpPr/>
          <p:nvPr/>
        </p:nvSpPr>
        <p:spPr>
          <a:xfrm>
            <a:off x="1945975" y="4627197"/>
            <a:ext cx="329184" cy="5592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480" y="2982032"/>
            <a:ext cx="2655872" cy="2257491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 flipV="1">
            <a:off x="6998208" y="4190662"/>
            <a:ext cx="763468" cy="436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652692" y="3022497"/>
            <a:ext cx="2783659" cy="12384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9036979" y="4260924"/>
            <a:ext cx="1591148" cy="1019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45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TW" b="0" dirty="0" smtClean="0"/>
                  <a:t>CP Asymmetry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𝑃𝑃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Decays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996" y="1361504"/>
            <a:ext cx="8968740" cy="291458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550" y="4418045"/>
            <a:ext cx="6096185" cy="48879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996" y="900296"/>
            <a:ext cx="5722729" cy="3366251"/>
          </a:xfrm>
          <a:prstGeom prst="rect">
            <a:avLst/>
          </a:prstGeom>
        </p:spPr>
      </p:pic>
      <p:sp>
        <p:nvSpPr>
          <p:cNvPr id="10" name="乘號 9"/>
          <p:cNvSpPr/>
          <p:nvPr/>
        </p:nvSpPr>
        <p:spPr>
          <a:xfrm>
            <a:off x="9400417" y="4934577"/>
            <a:ext cx="1828800" cy="21092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16" y="5422823"/>
            <a:ext cx="2009775" cy="9429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9" y="5434343"/>
            <a:ext cx="2000250" cy="10953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96" y="5518074"/>
            <a:ext cx="1695450" cy="90487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267968" y="5193792"/>
            <a:ext cx="5632704" cy="1487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弧形向右箭號 17"/>
          <p:cNvSpPr/>
          <p:nvPr/>
        </p:nvSpPr>
        <p:spPr>
          <a:xfrm>
            <a:off x="390144" y="2487168"/>
            <a:ext cx="877824" cy="330403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8027428" y="4356004"/>
                <a:ext cx="2013052" cy="762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𝑀𝑒𝑉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5.3 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𝐺𝑒𝑉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428" y="4356004"/>
                <a:ext cx="2013052" cy="7625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80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TW" dirty="0" smtClean="0"/>
                  <a:t>CP Asymmetry In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𝑃𝑉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Decays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54" y="1690689"/>
            <a:ext cx="6151505" cy="15252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66" y="3078348"/>
            <a:ext cx="6355080" cy="327909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774" y="2281431"/>
            <a:ext cx="3546237" cy="6225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059" y="4117174"/>
            <a:ext cx="3301669" cy="5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Motivation</a:t>
                </a:r>
              </a:p>
              <a:p>
                <a:r>
                  <a:rPr lang="en-US" altLang="zh-TW" dirty="0" smtClean="0"/>
                  <a:t>Introduction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dirty="0" smtClean="0"/>
                  <a:t>  </a:t>
                </a:r>
              </a:p>
              <a:p>
                <a:r>
                  <a:rPr lang="en-US" altLang="zh-TW" dirty="0"/>
                  <a:t>Breaking effect</a:t>
                </a:r>
                <a:endParaRPr lang="en-US" altLang="zh-TW" dirty="0" smtClean="0"/>
              </a:p>
              <a:p>
                <a:r>
                  <a:rPr lang="en-US" altLang="zh-TW" dirty="0" smtClean="0"/>
                  <a:t>Other Decays</a:t>
                </a:r>
              </a:p>
              <a:p>
                <a:r>
                  <a:rPr lang="en-US" altLang="zh-TW" dirty="0" smtClean="0"/>
                  <a:t>Summary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5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TW" dirty="0"/>
                  <a:t>CP Asymmetry In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𝑃𝑃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Decays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85" y="1360729"/>
            <a:ext cx="7430887" cy="25175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23" y="3834287"/>
            <a:ext cx="7607810" cy="30600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80369" y="2287505"/>
                <a:ext cx="18398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−0.21</m:t>
                      </m:r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±0.14±0.01</m:t>
                      </m:r>
                    </m:oMath>
                  </m:oMathPara>
                </a14:m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69" y="2287505"/>
                <a:ext cx="1839863" cy="246221"/>
              </a:xfrm>
              <a:prstGeom prst="rect">
                <a:avLst/>
              </a:prstGeom>
              <a:blipFill rotWithShape="0">
                <a:blip r:embed="rId5"/>
                <a:stretch>
                  <a:fillRect r="-1987" b="-14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531863" y="2283056"/>
                <a:ext cx="13992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0.013</m:t>
                      </m:r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±0.0027</m:t>
                      </m:r>
                    </m:oMath>
                  </m:oMathPara>
                </a14:m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63" y="2283056"/>
                <a:ext cx="139922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09" r="-260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011845" y="2283057"/>
                <a:ext cx="2181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−0.022</m:t>
                      </m:r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±0.025±0.010</m:t>
                      </m:r>
                    </m:oMath>
                  </m:oMathPara>
                </a14:m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5" y="2283057"/>
                <a:ext cx="2181302" cy="246221"/>
              </a:xfrm>
              <a:prstGeom prst="rect">
                <a:avLst/>
              </a:prstGeom>
              <a:blipFill rotWithShape="0">
                <a:blip r:embed="rId7"/>
                <a:stretch>
                  <a:fillRect r="-13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81609" y="2283055"/>
                <a:ext cx="12854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0.344</m:t>
                      </m:r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±0.424</m:t>
                      </m:r>
                    </m:oMath>
                  </m:oMathPara>
                </a14:m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609" y="2283055"/>
                <a:ext cx="1285415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844" r="-284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370685" y="1802205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arXiv:1308.1277v1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37271" y="3220300"/>
                <a:ext cx="168597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0.38</m:t>
                      </m:r>
                      <m:r>
                        <a:rPr lang="en-US" altLang="zh-TW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±0.15±0.02</m:t>
                      </m:r>
                    </m:oMath>
                  </m:oMathPara>
                </a14:m>
                <a:endParaRPr lang="zh-TW" altLang="en-US" sz="1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71" y="3220300"/>
                <a:ext cx="168597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527" r="-1805" b="-14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572540" y="3227992"/>
                <a:ext cx="14393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−0.079</m:t>
                      </m:r>
                      <m:r>
                        <a:rPr lang="en-US" altLang="zh-TW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±0.032</m:t>
                      </m:r>
                    </m:oMath>
                  </m:oMathPara>
                </a14:m>
                <a:endParaRPr lang="zh-TW" altLang="en-US" sz="1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40" y="3227992"/>
                <a:ext cx="1439305" cy="246221"/>
              </a:xfrm>
              <a:prstGeom prst="rect">
                <a:avLst/>
              </a:prstGeom>
              <a:blipFill rotWithShape="0">
                <a:blip r:embed="rId10"/>
                <a:stretch>
                  <a:fillRect r="-254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310436" y="3225879"/>
                <a:ext cx="18398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−0.14</m:t>
                      </m:r>
                      <m:r>
                        <a:rPr lang="en-US" altLang="zh-TW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±0.11±0.02</m:t>
                      </m:r>
                    </m:oMath>
                  </m:oMathPara>
                </a14:m>
                <a:endParaRPr lang="zh-TW" altLang="en-US" sz="1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436" y="3225879"/>
                <a:ext cx="1839863" cy="246221"/>
              </a:xfrm>
              <a:prstGeom prst="rect">
                <a:avLst/>
              </a:prstGeom>
              <a:blipFill rotWithShape="0">
                <a:blip r:embed="rId11"/>
                <a:stretch>
                  <a:fillRect r="-1987" b="-14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193147" y="3220299"/>
                <a:ext cx="12854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0.677</m:t>
                      </m:r>
                      <m:r>
                        <a:rPr lang="en-US" altLang="zh-TW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±0.544</m:t>
                      </m:r>
                    </m:oMath>
                  </m:oMathPara>
                </a14:m>
                <a:endParaRPr lang="zh-TW" altLang="en-US" sz="1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147" y="3220299"/>
                <a:ext cx="1285415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3318" r="-2844" b="-14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446878" y="2768354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6"/>
                </a:solidFill>
              </a:rPr>
              <a:t>arXiv:1308.1428v1</a:t>
            </a:r>
            <a:endParaRPr lang="zh-TW" altLang="en-US" dirty="0">
              <a:solidFill>
                <a:schemeClr val="accent6"/>
              </a:solidFill>
            </a:endParaRPr>
          </a:p>
        </p:txBody>
      </p:sp>
      <p:sp>
        <p:nvSpPr>
          <p:cNvPr id="19" name="向右箭號 18"/>
          <p:cNvSpPr/>
          <p:nvPr/>
        </p:nvSpPr>
        <p:spPr>
          <a:xfrm>
            <a:off x="7978495" y="3678693"/>
            <a:ext cx="790671" cy="303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46676"/>
              </p:ext>
            </p:extLst>
          </p:nvPr>
        </p:nvGraphicFramePr>
        <p:xfrm>
          <a:off x="8953732" y="1482649"/>
          <a:ext cx="2617742" cy="51741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08871"/>
                <a:gridCol w="1308871"/>
              </a:tblGrid>
              <a:tr h="50464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Sign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Size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21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O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12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O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O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37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O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10765536" y="198687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427368" y="198687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0765536" y="295088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X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9395308" y="295088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O</a:t>
            </a:r>
            <a:endParaRPr lang="zh-TW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8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TW" dirty="0"/>
                  <a:t>CP Asymmetry In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𝑃𝑉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Decays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88" y="1411010"/>
            <a:ext cx="5236676" cy="5288912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94379"/>
              </p:ext>
            </p:extLst>
          </p:nvPr>
        </p:nvGraphicFramePr>
        <p:xfrm>
          <a:off x="8368516" y="1522293"/>
          <a:ext cx="2653052" cy="50663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26526"/>
                <a:gridCol w="1326526"/>
              </a:tblGrid>
              <a:tr h="96035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Sign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Size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93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O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05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向右箭號 4"/>
          <p:cNvSpPr/>
          <p:nvPr/>
        </p:nvSpPr>
        <p:spPr>
          <a:xfrm>
            <a:off x="7320127" y="3903656"/>
            <a:ext cx="790671" cy="303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弧形向右箭號 5"/>
          <p:cNvSpPr/>
          <p:nvPr/>
        </p:nvSpPr>
        <p:spPr>
          <a:xfrm>
            <a:off x="932582" y="1999488"/>
            <a:ext cx="649224" cy="27553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4314" y="3377184"/>
            <a:ext cx="194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Generally different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09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Summary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altLang="zh-TW" sz="3600" dirty="0"/>
              </a:p>
              <a:p>
                <a:r>
                  <a:rPr lang="en-US" altLang="zh-TW" sz="3600" dirty="0" smtClean="0"/>
                  <a:t>The relation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TW" sz="3600" dirty="0" smtClean="0">
                    <a:solidFill>
                      <a:prstClr val="black"/>
                    </a:solidFill>
                  </a:rPr>
                  <a:t>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TW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3600" dirty="0" smtClean="0"/>
                  <a:t> </a:t>
                </a:r>
                <a:r>
                  <a:rPr lang="en-US" altLang="zh-TW" sz="3600" dirty="0" smtClean="0"/>
                  <a:t>we have studied may well hold in SM with SU(3) symmetry.</a:t>
                </a:r>
              </a:p>
              <a:p>
                <a:endParaRPr lang="en-US" altLang="zh-TW" sz="3600" dirty="0" smtClean="0"/>
              </a:p>
              <a:p>
                <a:r>
                  <a:rPr lang="en-US" altLang="zh-TW" sz="3600" dirty="0" smtClean="0"/>
                  <a:t>The other relations can be tested in the SM with SU(3) symmetry when more data become available.</a:t>
                </a:r>
              </a:p>
              <a:p>
                <a:endParaRPr lang="en-US" altLang="zh-TW" sz="3600" dirty="0" smtClean="0"/>
              </a:p>
              <a:p>
                <a:r>
                  <a:rPr lang="en-US" altLang="zh-TW" sz="3600" dirty="0"/>
                  <a:t>Large SU(3) breaking eﬀects and CP violation in B+ decays</a:t>
                </a:r>
              </a:p>
              <a:p>
                <a:pPr marL="0" indent="0">
                  <a:buNone/>
                </a:pPr>
                <a:r>
                  <a:rPr lang="en-US" altLang="zh-TW" sz="3600" dirty="0"/>
                  <a:t>into three charged octet </a:t>
                </a:r>
                <a:r>
                  <a:rPr lang="en-US" altLang="zh-TW" sz="3600" dirty="0" err="1"/>
                  <a:t>pseudoscalar</a:t>
                </a:r>
                <a:r>
                  <a:rPr lang="en-US" altLang="zh-TW" sz="3600" dirty="0"/>
                  <a:t> </a:t>
                </a:r>
                <a:r>
                  <a:rPr lang="en-US" altLang="zh-TW" sz="3600" dirty="0" smtClean="0"/>
                  <a:t>mesons </a:t>
                </a:r>
                <a:r>
                  <a:rPr lang="en-US" altLang="zh-TW" sz="2400" dirty="0" smtClean="0">
                    <a:solidFill>
                      <a:srgbClr val="FFC000"/>
                    </a:solidFill>
                  </a:rPr>
                  <a:t>arXiv:1307.7186v3</a:t>
                </a:r>
                <a:r>
                  <a:rPr lang="en-US" altLang="zh-TW" sz="3600" dirty="0" smtClean="0"/>
                  <a:t> 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4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73180" y="2967335"/>
            <a:ext cx="7045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for your attention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7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Motivation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</a:t>
                </a:r>
                <a:r>
                  <a:rPr lang="en-US" altLang="zh-TW" dirty="0" err="1" smtClean="0"/>
                  <a:t>LHCb</a:t>
                </a:r>
                <a:r>
                  <a:rPr lang="en-US" altLang="zh-TW" dirty="0" smtClean="0"/>
                  <a:t> has measured the first direct CP violation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TW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   </a:t>
                </a:r>
                <a:r>
                  <a:rPr lang="en-US" altLang="zh-TW" sz="24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arXiv</a:t>
                </a:r>
                <a:r>
                  <a:rPr lang="en-US" altLang="zh-TW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1304.6173v2</a:t>
                </a:r>
              </a:p>
              <a:p>
                <a:pPr marL="0" indent="0">
                  <a:buNone/>
                </a:pPr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=−0.27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±0.04(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𝑠𝑡𝑎𝑡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)±0.01(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𝑠𝑦𝑠𝑡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=−0.080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±0.007(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𝑠𝑡𝑎𝑡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)±0.003(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𝑠𝑦𝑠𝑡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 algn="ctr">
                  <a:buNone/>
                </a:pPr>
                <a:endParaRPr lang="en-US" altLang="zh-TW" dirty="0"/>
              </a:p>
              <a:p>
                <a:pPr marL="0" indent="0" algn="ctr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769506" y="5041248"/>
                <a:ext cx="5057758" cy="802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506" y="5041248"/>
                <a:ext cx="5057758" cy="8022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0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Relation between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676741" y="4898399"/>
                <a:ext cx="53938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TW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→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en-US" altLang="zh-TW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altLang="zh-TW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741" y="4898399"/>
                <a:ext cx="5393834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5000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869377" y="2561473"/>
                <a:ext cx="10594848" cy="1116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𝐶𝑃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𝐶𝑃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𝐵𝑟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𝐵𝑟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sub>
                          </m:sSub>
                        </m:den>
                      </m:f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=−0.02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±0.05±0.04</m:t>
                      </m:r>
                    </m:oMath>
                  </m:oMathPara>
                </a14:m>
                <a:endParaRPr lang="en-US" altLang="zh-TW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77" y="2561473"/>
                <a:ext cx="10594848" cy="1116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404772" y="3558511"/>
                <a:ext cx="25968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en-US" altLang="zh-TW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𝐶𝐾𝑀</m:t>
                      </m:r>
                      <m:r>
                        <a:rPr lang="en-US" altLang="zh-TW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𝑆𝑈</m:t>
                      </m:r>
                      <m:r>
                        <a:rPr lang="en-US" altLang="zh-TW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zh-TW" alt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772" y="3558511"/>
                <a:ext cx="2596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235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393443" y="4204611"/>
                <a:ext cx="56771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8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443" y="4204611"/>
                <a:ext cx="567713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676306" y="1701975"/>
                <a:ext cx="8436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306" y="1701975"/>
                <a:ext cx="84369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3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83" y="2270133"/>
            <a:ext cx="2624258" cy="4354216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Introduction-</a:t>
            </a:r>
            <a:br>
              <a:rPr lang="en-US" altLang="zh-TW" dirty="0" smtClean="0"/>
            </a:br>
            <a:r>
              <a:rPr lang="en-US" altLang="zh-TW" dirty="0" smtClean="0"/>
              <a:t>CP Violation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KM mechanism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 parity and C parity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31" y="2066639"/>
            <a:ext cx="2383464" cy="2269966"/>
          </a:xfrm>
          <a:prstGeom prst="rect">
            <a:avLst/>
          </a:prstGeom>
        </p:spPr>
      </p:pic>
      <p:pic>
        <p:nvPicPr>
          <p:cNvPr id="1026" name="Picture 2" descr="http://www.nevis.columbia.edu/daedalus/Pictures/charge-viol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742" y="2417198"/>
            <a:ext cx="3480984" cy="171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038" y="4725422"/>
            <a:ext cx="5508688" cy="16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Introduction-</a:t>
            </a:r>
            <a:br>
              <a:rPr lang="en-US" altLang="zh-TW" dirty="0"/>
            </a:br>
            <a:r>
              <a:rPr lang="en-US" altLang="zh-TW" dirty="0"/>
              <a:t>CP Violation</a:t>
            </a:r>
            <a:r>
              <a:rPr lang="zh-TW" altLang="en-US" dirty="0"/>
              <a:t> </a:t>
            </a:r>
            <a:r>
              <a:rPr lang="en-US" altLang="zh-TW" dirty="0"/>
              <a:t>and KM mechanism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KM Matrix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Important properties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Picture 4" descr="\begin{bmatrix} c_1 &amp; -s_1 c_3 &amp; -s_1 s_3 \\&#10; s_1 c_2 &amp; c_1 c_2 c_3 - s_2 s_3 e^{i\delta} &amp;  c_1 c_2 s_3 + s_2 c_3 e^{i\delta}\\&#10; s_1 s_2 &amp; c_1 s_2 c_3 + c_2 s_3 e^{i\delta} &amp;  c_1 s_2 s_3 - c_2 c_3 e^{i\delta} \end{bmatrix}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27" y="2531903"/>
            <a:ext cx="6501637" cy="135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53" y="2714804"/>
            <a:ext cx="4575383" cy="1132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211168" y="4594237"/>
                <a:ext cx="711128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800" dirty="0" smtClean="0"/>
                  <a:t>Unitary triangle  ex.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𝑢𝑏</m:t>
                        </m:r>
                      </m:sub>
                    </m:sSub>
                    <m:sSubSup>
                      <m:sSub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TW" sz="28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Sup>
                      <m:sSub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TW" sz="28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Sup>
                      <m:sSub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68" y="4594237"/>
                <a:ext cx="7111283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3087" t="-24286" b="-5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211168" y="5160061"/>
                <a:ext cx="1038342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800" b="0" dirty="0" err="1" smtClean="0"/>
                  <a:t>Jarlskog</a:t>
                </a:r>
                <a:r>
                  <a:rPr lang="en-US" altLang="zh-TW" sz="2800" b="0" dirty="0" smtClean="0"/>
                  <a:t> </a:t>
                </a:r>
                <a:r>
                  <a:rPr lang="en-US" altLang="zh-TW" sz="2800" dirty="0"/>
                  <a:t>I</a:t>
                </a:r>
                <a:r>
                  <a:rPr lang="en-US" altLang="zh-TW" sz="2800" dirty="0" smtClean="0"/>
                  <a:t>nvariant  ex.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𝑢𝑏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𝑡𝑏</m:t>
                                </m:r>
                              </m:sub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𝑡𝑑</m:t>
                            </m:r>
                          </m:sub>
                        </m:sSub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𝑢𝑏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𝑢𝑠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𝑡𝑏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𝑡𝑠</m:t>
                            </m:r>
                          </m:sub>
                        </m:sSub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68" y="5160061"/>
                <a:ext cx="10383424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2114" t="-239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481912" y="5741074"/>
                <a:ext cx="3344377" cy="435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912" y="5741074"/>
                <a:ext cx="3344377" cy="4358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9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Introduction-</a:t>
            </a:r>
            <a:br>
              <a:rPr lang="en-US" altLang="zh-TW" dirty="0" smtClean="0"/>
            </a:br>
            <a:r>
              <a:rPr lang="en-US" altLang="zh-TW" dirty="0" smtClean="0"/>
              <a:t>Three types of CP Violation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Indirect CP violation</a:t>
            </a:r>
          </a:p>
          <a:p>
            <a:pPr>
              <a:buFontTx/>
              <a:buChar char="-"/>
            </a:pPr>
            <a:r>
              <a:rPr lang="en-US" altLang="zh-TW" dirty="0" smtClean="0"/>
              <a:t>CP Violation in mixing</a:t>
            </a:r>
          </a:p>
          <a:p>
            <a:pPr>
              <a:buFontTx/>
              <a:buChar char="-"/>
            </a:pPr>
            <a:endParaRPr lang="en-US" altLang="zh-TW" dirty="0" smtClean="0"/>
          </a:p>
          <a:p>
            <a:pPr>
              <a:buFontTx/>
              <a:buChar char="-"/>
            </a:pPr>
            <a:r>
              <a:rPr lang="en-US" altLang="zh-TW" dirty="0" smtClean="0"/>
              <a:t>CP Violation in interference of decays with and without mixing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Direct CP violation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565904" y="2378413"/>
                <a:ext cx="41269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acc>
                            <m:accPr>
                              <m:chr m:val="̅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904" y="2378413"/>
                <a:ext cx="4126992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136553" y="4001294"/>
                <a:ext cx="4272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53" y="4001294"/>
                <a:ext cx="427270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86" t="-3279" r="-2143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136553" y="4973321"/>
                <a:ext cx="3014030" cy="378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53" y="4973321"/>
                <a:ext cx="3014030" cy="378373"/>
              </a:xfrm>
              <a:prstGeom prst="rect">
                <a:avLst/>
              </a:prstGeom>
              <a:blipFill rotWithShape="0">
                <a:blip r:embed="rId4"/>
                <a:stretch>
                  <a:fillRect l="-2024" t="-3226" r="-10121" b="-338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7477547" y="4956603"/>
            <a:ext cx="127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! We do</a:t>
            </a:r>
            <a:r>
              <a:rPr lang="en-US" altLang="zh-TW" dirty="0" smtClean="0"/>
              <a:t>. 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6486144" y="5162507"/>
            <a:ext cx="7559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pload.wikimedia.org/wikipedia/commons/thumb/8/8e/Kaon-box-diagram.svg/220px-Kaon-box-diagram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896" y="2003305"/>
            <a:ext cx="20955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Introduction-</a:t>
            </a:r>
            <a:br>
              <a:rPr lang="en-US" altLang="zh-TW" dirty="0" smtClean="0"/>
            </a:br>
            <a:r>
              <a:rPr lang="en-US" altLang="zh-TW" dirty="0" smtClean="0"/>
              <a:t>Decay amplitude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 hadrons……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Operator Product Expansion(Wilson and Zimermann,1972)</a:t>
            </a:r>
            <a:endParaRPr lang="en-US" altLang="zh-TW" sz="2000" dirty="0" smtClean="0"/>
          </a:p>
        </p:txBody>
      </p:sp>
      <p:pic>
        <p:nvPicPr>
          <p:cNvPr id="2050" name="Picture 2" descr="http://nobelprize.org/nobel_prizes/physics/laureates/2004/illpres/images/insid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62" y="1715943"/>
            <a:ext cx="3206497" cy="18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767" y="4492506"/>
            <a:ext cx="5688570" cy="7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Introduction-</a:t>
            </a:r>
            <a:br>
              <a:rPr lang="en-US" altLang="zh-TW" dirty="0"/>
            </a:br>
            <a:r>
              <a:rPr lang="en-US" altLang="zh-TW" dirty="0"/>
              <a:t>Decay amplitude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99201" y="1977413"/>
                <a:ext cx="2642684" cy="299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201" y="1977413"/>
                <a:ext cx="2642684" cy="299313"/>
              </a:xfrm>
              <a:prstGeom prst="rect">
                <a:avLst/>
              </a:prstGeom>
              <a:blipFill rotWithShape="0">
                <a:blip r:embed="rId2"/>
                <a:stretch>
                  <a:fillRect b="-265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499201" y="2474212"/>
                <a:ext cx="23957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201" y="2474212"/>
                <a:ext cx="2395728" cy="276999"/>
              </a:xfrm>
              <a:prstGeom prst="rect">
                <a:avLst/>
              </a:prstGeom>
              <a:blipFill rotWithShape="0">
                <a:blip r:embed="rId3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504212" y="3336580"/>
                <a:ext cx="2795252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3,5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212" y="3336580"/>
                <a:ext cx="2795252" cy="298415"/>
              </a:xfrm>
              <a:prstGeom prst="rect">
                <a:avLst/>
              </a:prstGeom>
              <a:blipFill rotWithShape="0">
                <a:blip r:embed="rId4"/>
                <a:stretch>
                  <a:fillRect l="-1747" t="-4082" r="-437" b="-2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410495" y="3894032"/>
                <a:ext cx="3246145" cy="419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495" y="3894032"/>
                <a:ext cx="3246145" cy="419602"/>
              </a:xfrm>
              <a:prstGeom prst="rect">
                <a:avLst/>
              </a:prstGeom>
              <a:blipFill rotWithShape="0">
                <a:blip r:embed="rId5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458648" y="5090654"/>
                <a:ext cx="3165162" cy="323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7,9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648" y="5090654"/>
                <a:ext cx="3165162" cy="323294"/>
              </a:xfrm>
              <a:prstGeom prst="rect">
                <a:avLst/>
              </a:prstGeom>
              <a:blipFill rotWithShape="0">
                <a:blip r:embed="rId6"/>
                <a:stretch>
                  <a:fillRect l="-1154" r="-192" b="-245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410495" y="5531068"/>
                <a:ext cx="3822392" cy="424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495" y="5531068"/>
                <a:ext cx="3822392" cy="424155"/>
              </a:xfrm>
              <a:prstGeom prst="rect">
                <a:avLst/>
              </a:prstGeom>
              <a:blipFill rotWithShape="0">
                <a:blip r:embed="rId7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623564" y="3335067"/>
                <a:ext cx="2897396" cy="333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𝜇𝜐</m:t>
                          </m:r>
                        </m:sub>
                      </m:sSub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564" y="3335067"/>
                <a:ext cx="2897396" cy="333105"/>
              </a:xfrm>
              <a:prstGeom prst="rect">
                <a:avLst/>
              </a:prstGeom>
              <a:blipFill rotWithShape="0">
                <a:blip r:embed="rId8"/>
                <a:stretch>
                  <a:fillRect l="-1474" t="-1818" r="-1684" b="-16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8623564" y="3871777"/>
                <a:ext cx="2958630" cy="349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𝜇𝜐</m:t>
                          </m:r>
                        </m:sub>
                      </m:sSub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564" y="3871777"/>
                <a:ext cx="2958630" cy="349776"/>
              </a:xfrm>
              <a:prstGeom prst="rect">
                <a:avLst/>
              </a:prstGeom>
              <a:blipFill rotWithShape="0">
                <a:blip r:embed="rId9"/>
                <a:stretch>
                  <a:fillRect l="-412" t="-3448" r="-412" b="-137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55" y="1524986"/>
            <a:ext cx="1105163" cy="156164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97" y="1558618"/>
            <a:ext cx="1034525" cy="146182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15" y="3162077"/>
            <a:ext cx="1436041" cy="150824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7" y="4871000"/>
            <a:ext cx="1408831" cy="147966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55" y="4847802"/>
            <a:ext cx="1453007" cy="1526063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07" y="1864196"/>
            <a:ext cx="1473904" cy="1222432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8366073" y="5706254"/>
            <a:ext cx="357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Buras et al., Phys. Mod. Vol.68 No.4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321</Words>
  <Application>Microsoft Office PowerPoint</Application>
  <PresentationFormat>寬螢幕</PresentationFormat>
  <Paragraphs>177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新細明體</vt:lpstr>
      <vt:lpstr>Arial</vt:lpstr>
      <vt:lpstr>Calibri</vt:lpstr>
      <vt:lpstr>Calibri Light</vt:lpstr>
      <vt:lpstr>Cambria Math</vt:lpstr>
      <vt:lpstr>Office 佈景主題</vt:lpstr>
      <vt:lpstr>CP Violation in B_s^0→K^- π^+, B^0→K^+ π^-Decays and Tests for SU(3) Flavor Symmetry Predictions</vt:lpstr>
      <vt:lpstr>Outline</vt:lpstr>
      <vt:lpstr>Motivation</vt:lpstr>
      <vt:lpstr>Motivation</vt:lpstr>
      <vt:lpstr>Introduction- CP Violation and KM mechanism</vt:lpstr>
      <vt:lpstr>Introduction- CP Violation and KM mechanism</vt:lpstr>
      <vt:lpstr>Introduction- Three types of CP Violation</vt:lpstr>
      <vt:lpstr>Introduction- Decay amplitude</vt:lpstr>
      <vt:lpstr>Introduction- Decay amplitude</vt:lpstr>
      <vt:lpstr>Introduction- SU(3) Flavor Symmetry</vt:lpstr>
      <vt:lpstr>Introduction- SU(3) Flavor Symmetry</vt:lpstr>
      <vt:lpstr>SU(3) Prediction For CP Asymmetry In  B^0→K^+ π^-     &amp;      B_s^0→K^- π^+</vt:lpstr>
      <vt:lpstr>SU(3) Prediction For CP Asymmetry In  B^0→K^+ π^-     &amp;      B_s^0→K^- π^+</vt:lpstr>
      <vt:lpstr>SU(3) Prediction For CP Asymmetry In  B^0→K^+ π^-     &amp;      B_s^0→K^- π^+</vt:lpstr>
      <vt:lpstr>SU(3) Prediction For CP Asymmetry In  B^0→K^+ π^-     &amp;      B_s^0→K^- π^+</vt:lpstr>
      <vt:lpstr>SU(3) Prediction For CP Asymmetry In  B^0→K^+ π^-     &amp;      B_s^0→K^- π^+</vt:lpstr>
      <vt:lpstr>Breaking Effects</vt:lpstr>
      <vt:lpstr>CP Asymmetry In B→PP Decays</vt:lpstr>
      <vt:lpstr>CP Asymmetry In B→PV Decays</vt:lpstr>
      <vt:lpstr>CP Asymmetry In B→PP Decays</vt:lpstr>
      <vt:lpstr>CP Asymmetry In B→PV Decays</vt:lpstr>
      <vt:lpstr>Summary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 Violation in B_s^0→K^- π^+, B^0→K^+ π^-Decays and Tests for SU(3) Flavor Symmetry Predictions</dc:title>
  <dc:creator>Li Siao Fong</dc:creator>
  <cp:lastModifiedBy>Li Siao Fong</cp:lastModifiedBy>
  <cp:revision>123</cp:revision>
  <dcterms:created xsi:type="dcterms:W3CDTF">2013-08-22T08:29:35Z</dcterms:created>
  <dcterms:modified xsi:type="dcterms:W3CDTF">2014-02-14T10:16:56Z</dcterms:modified>
</cp:coreProperties>
</file>